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81" r:id="rId3"/>
    <p:sldId id="533" r:id="rId4"/>
    <p:sldId id="534" r:id="rId5"/>
    <p:sldId id="509" r:id="rId6"/>
    <p:sldId id="524" r:id="rId7"/>
    <p:sldId id="511" r:id="rId8"/>
    <p:sldId id="535" r:id="rId9"/>
    <p:sldId id="268" r:id="rId10"/>
    <p:sldId id="528" r:id="rId11"/>
    <p:sldId id="536" r:id="rId12"/>
    <p:sldId id="537" r:id="rId13"/>
    <p:sldId id="538" r:id="rId14"/>
    <p:sldId id="539" r:id="rId15"/>
    <p:sldId id="540" r:id="rId16"/>
    <p:sldId id="323" r:id="rId17"/>
    <p:sldId id="514" r:id="rId18"/>
    <p:sldId id="541" r:id="rId19"/>
    <p:sldId id="307" r:id="rId20"/>
    <p:sldId id="302" r:id="rId21"/>
    <p:sldId id="542" r:id="rId22"/>
    <p:sldId id="543" r:id="rId23"/>
    <p:sldId id="544" r:id="rId24"/>
    <p:sldId id="532" r:id="rId25"/>
    <p:sldId id="545" r:id="rId26"/>
    <p:sldId id="546" r:id="rId27"/>
    <p:sldId id="547" r:id="rId28"/>
    <p:sldId id="548" r:id="rId29"/>
    <p:sldId id="549" r:id="rId30"/>
    <p:sldId id="298" r:id="rId31"/>
    <p:sldId id="418" r:id="rId32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5pPr>
    <a:lvl6pPr marL="2286000" algn="l" defTabSz="914400" rtl="0" eaLnBrk="1" latinLnBrk="0" hangingPunct="1"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6pPr>
    <a:lvl7pPr marL="2743200" algn="l" defTabSz="914400" rtl="0" eaLnBrk="1" latinLnBrk="0" hangingPunct="1"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7pPr>
    <a:lvl8pPr marL="3200400" algn="l" defTabSz="914400" rtl="0" eaLnBrk="1" latinLnBrk="0" hangingPunct="1"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8pPr>
    <a:lvl9pPr marL="3657600" algn="l" defTabSz="914400" rtl="0" eaLnBrk="1" latinLnBrk="0" hangingPunct="1"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980"/>
    <a:srgbClr val="E9E9E8"/>
    <a:srgbClr val="F2F2F2"/>
    <a:srgbClr val="CBA4BC"/>
    <a:srgbClr val="337023"/>
    <a:srgbClr val="75AAB6"/>
    <a:srgbClr val="A13F36"/>
    <a:srgbClr val="006FBE"/>
    <a:srgbClr val="094B67"/>
    <a:srgbClr val="164B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0"/>
    <p:restoredTop sz="92846"/>
  </p:normalViewPr>
  <p:slideViewPr>
    <p:cSldViewPr>
      <p:cViewPr varScale="1">
        <p:scale>
          <a:sx n="83" d="100"/>
          <a:sy n="83" d="100"/>
        </p:scale>
        <p:origin x="176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9A2CC-BAEE-904E-BBC5-92D6DA6192E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D6653-E6E1-FA41-89D6-B0ED6B45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38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2BF20-C81C-0740-8EE2-B552972A2247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42EC0-104A-9E42-962B-E6BDE8D4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3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F637BE-F2D2-2B42-88C0-CC4CC6A4C4AB}" type="slidenum">
              <a:rPr lang="en-US">
                <a:latin typeface="Times" pitchFamily="-109" charset="0"/>
              </a:rPr>
              <a:pPr/>
              <a:t>2</a:t>
            </a:fld>
            <a:endParaRPr lang="en-US">
              <a:latin typeface="Times" pitchFamily="-109" charset="0"/>
            </a:endParaRPr>
          </a:p>
        </p:txBody>
      </p:sp>
      <p:sp>
        <p:nvSpPr>
          <p:cNvPr id="174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337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141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9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193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50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661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6456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347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6842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3181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389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F637BE-F2D2-2B42-88C0-CC4CC6A4C4AB}" type="slidenum">
              <a:rPr lang="en-US">
                <a:latin typeface="Times" pitchFamily="-109" charset="0"/>
              </a:rPr>
              <a:pPr/>
              <a:t>3</a:t>
            </a:fld>
            <a:endParaRPr lang="en-US">
              <a:latin typeface="Times" pitchFamily="-109" charset="0"/>
            </a:endParaRPr>
          </a:p>
        </p:txBody>
      </p:sp>
      <p:sp>
        <p:nvSpPr>
          <p:cNvPr id="174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581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315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F637BE-F2D2-2B42-88C0-CC4CC6A4C4AB}" type="slidenum">
              <a:rPr lang="en-US">
                <a:latin typeface="Times" pitchFamily="-109" charset="0"/>
              </a:rPr>
              <a:pPr/>
              <a:t>4</a:t>
            </a:fld>
            <a:endParaRPr lang="en-US">
              <a:latin typeface="Times" pitchFamily="-109" charset="0"/>
            </a:endParaRPr>
          </a:p>
        </p:txBody>
      </p:sp>
      <p:sp>
        <p:nvSpPr>
          <p:cNvPr id="174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33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1775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F637BE-F2D2-2B42-88C0-CC4CC6A4C4AB}" type="slidenum">
              <a:rPr lang="en-US">
                <a:latin typeface="Times" pitchFamily="-109" charset="0"/>
              </a:rPr>
              <a:pPr/>
              <a:t>6</a:t>
            </a:fld>
            <a:endParaRPr lang="en-US">
              <a:latin typeface="Times" pitchFamily="-109" charset="0"/>
            </a:endParaRPr>
          </a:p>
        </p:txBody>
      </p:sp>
      <p:sp>
        <p:nvSpPr>
          <p:cNvPr id="174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20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969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825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969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365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3050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454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9175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048184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3050" y="279400"/>
            <a:ext cx="20256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6100" y="279400"/>
            <a:ext cx="59245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807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63882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34053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689100"/>
            <a:ext cx="39751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689100"/>
            <a:ext cx="39751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72508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63317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13521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5905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519197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65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46100" y="279400"/>
            <a:ext cx="8102600" cy="1104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6100" y="1689100"/>
            <a:ext cx="8102600" cy="453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+mj-lt"/>
          <a:ea typeface="+mj-ea"/>
          <a:cs typeface="+mj-cs"/>
          <a:sym typeface="Helvetic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9pPr>
    </p:titleStyle>
    <p:bodyStyle>
      <a:lvl1pPr marL="468313" indent="-295275" algn="l" rtl="0" eaLnBrk="0" fontAlgn="base" hangingPunct="0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3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1pPr>
      <a:lvl2pPr marL="865188" indent="-293688" algn="l" rtl="0" eaLnBrk="0" fontAlgn="base" hangingPunct="0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6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2pPr>
      <a:lvl3pPr marL="1271588" indent="-293688" algn="l" rtl="0" eaLnBrk="0" fontAlgn="base" hangingPunct="0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4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3pPr>
      <a:lvl4pPr marL="1677988" indent="-293688" algn="l" rtl="0" eaLnBrk="0" fontAlgn="base" hangingPunct="0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4pPr>
      <a:lvl5pPr marL="2084388" indent="-293688" algn="l" rtl="0" eaLnBrk="0" fontAlgn="base" hangingPunct="0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5pPr>
      <a:lvl6pPr marL="2541588" indent="-293688" algn="l" rtl="0" fontAlgn="base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6pPr>
      <a:lvl7pPr marL="2998788" indent="-293688" algn="l" rtl="0" fontAlgn="base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7pPr>
      <a:lvl8pPr marL="3455988" indent="-293688" algn="l" rtl="0" fontAlgn="base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8pPr>
      <a:lvl9pPr marL="3913188" indent="-293688" algn="l" rtl="0" fontAlgn="base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NUL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NUL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NU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8BD3907-183E-3F43-8A3A-46A6347F01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724515" y="-228600"/>
            <a:ext cx="9944715" cy="754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AD8B62A-7D5F-2241-80F1-6C7704D6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14" y="6045200"/>
            <a:ext cx="1431925" cy="1041400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44700"/>
            <a:ext cx="9144000" cy="16129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>
                <a:solidFill>
                  <a:schemeClr val="tx1"/>
                </a:solidFill>
              </a:rPr>
              <a:t>One to One and Recursive</a:t>
            </a:r>
            <a:r>
              <a:rPr lang="en-US" sz="4400" b="1" dirty="0">
                <a:solidFill>
                  <a:schemeClr val="tx1"/>
                </a:solidFill>
              </a:rPr>
              <a:t/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altLang="en-US" sz="4400" dirty="0">
                <a:solidFill>
                  <a:schemeClr val="tx1"/>
                </a:solidFill>
                <a:latin typeface="Arial" charset="0"/>
                <a:ea typeface="ＭＳ Ｐゴシック" charset="-128"/>
                <a:sym typeface="Arial" charset="0"/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ea typeface="ＭＳ Ｐゴシック" charset="-128"/>
                <a:sym typeface="Arial" charset="0"/>
              </a:rPr>
              <a:t>MSBA BAN 6020</a:t>
            </a:r>
            <a:br>
              <a:rPr lang="en-US" altLang="en-US" sz="2400" dirty="0">
                <a:solidFill>
                  <a:schemeClr val="tx1"/>
                </a:solidFill>
                <a:ea typeface="ＭＳ Ｐゴシック" charset="-128"/>
                <a:sym typeface="Arial" charset="0"/>
              </a:rPr>
            </a:br>
            <a:r>
              <a:rPr lang="en-US" altLang="en-US" sz="2400" dirty="0">
                <a:solidFill>
                  <a:schemeClr val="tx1"/>
                </a:solidFill>
                <a:ea typeface="ＭＳ Ｐゴシック" charset="-128"/>
                <a:sym typeface="Arial" charset="0"/>
              </a:rPr>
              <a:t>Data Management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/>
          </p:cNvSpPr>
          <p:nvPr/>
        </p:nvSpPr>
        <p:spPr bwMode="auto">
          <a:xfrm>
            <a:off x="0" y="4594217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1pPr>
            <a:lvl2pPr marL="742950" indent="-285750" eaLnBrk="0" hangingPunct="0"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2pPr>
            <a:lvl3pPr marL="1143000" indent="-228600" eaLnBrk="0" hangingPunct="0"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3pPr>
            <a:lvl4pPr marL="1600200" indent="-228600" eaLnBrk="0" hangingPunct="0"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4pPr>
            <a:lvl5pPr marL="2057400" indent="-228600" eaLnBrk="0" hangingPunct="0"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  <a:effectLst/>
                <a:latin typeface="Helvetica" pitchFamily="2" charset="0"/>
                <a:ea typeface="ＭＳ Ｐゴシック" charset="-128"/>
                <a:sym typeface="Arial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effectLst/>
                <a:latin typeface="Helvetica" pitchFamily="2" charset="0"/>
                <a:ea typeface="ＭＳ Ｐゴシック" charset="-128"/>
                <a:sym typeface="Arial" charset="0"/>
              </a:rPr>
              <a:t>Carolina Salge</a:t>
            </a:r>
          </a:p>
        </p:txBody>
      </p:sp>
      <p:pic>
        <p:nvPicPr>
          <p:cNvPr id="7" name="officeArt object">
            <a:extLst>
              <a:ext uri="{FF2B5EF4-FFF2-40B4-BE49-F238E27FC236}">
                <a16:creationId xmlns="" xmlns:a16="http://schemas.microsoft.com/office/drawing/2014/main" id="{3E98A32C-D119-3045-B950-71AC3267146A}"/>
              </a:ext>
            </a:extLst>
          </p:cNvPr>
          <p:cNvPicPr/>
          <p:nvPr/>
        </p:nvPicPr>
        <p:blipFill>
          <a:blip r:embed="rId4">
            <a:alphaModFix amt="50000"/>
            <a:extLst/>
          </a:blip>
          <a:stretch>
            <a:fillRect/>
          </a:stretch>
        </p:blipFill>
        <p:spPr>
          <a:xfrm>
            <a:off x="6324600" y="5900166"/>
            <a:ext cx="2602230" cy="8026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E39150E-3F4F-AE4E-A52B-04173DDEF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5867400"/>
            <a:ext cx="1358900" cy="965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Recursive Join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=""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Find the salary of Nancy’s boss</a:t>
            </a:r>
          </a:p>
          <a:p>
            <a:pPr marL="173038" indent="0">
              <a:buNone/>
            </a:pPr>
            <a:endParaRPr lang="en-US" dirty="0"/>
          </a:p>
        </p:txBody>
      </p:sp>
      <p:graphicFrame>
        <p:nvGraphicFramePr>
          <p:cNvPr id="6" name="Group 358">
            <a:extLst>
              <a:ext uri="{FF2B5EF4-FFF2-40B4-BE49-F238E27FC236}">
                <a16:creationId xmlns="" xmlns:a16="http://schemas.microsoft.com/office/drawing/2014/main" id="{774C0E39-3173-7048-96C3-08DFFF840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97395"/>
              </p:ext>
            </p:extLst>
          </p:nvPr>
        </p:nvGraphicFramePr>
        <p:xfrm>
          <a:off x="2286794" y="2252980"/>
          <a:ext cx="5257006" cy="23063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78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46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68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447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5239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wk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marT="0" marB="0" anchor="ctr"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empno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empfname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empsalary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deptname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i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bossno</a:t>
                      </a:r>
                      <a:endParaRPr kumimoji="0" lang="en-US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Ned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Andrew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Clare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Todd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Accounting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Nancy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22000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Accounting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Brier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43000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Purchasing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Sarah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56000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Purchasing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Sophie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Personnel &amp; PR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Group 358">
            <a:extLst>
              <a:ext uri="{FF2B5EF4-FFF2-40B4-BE49-F238E27FC236}">
                <a16:creationId xmlns="" xmlns:a16="http://schemas.microsoft.com/office/drawing/2014/main" id="{E9A0BC3E-BE5D-6445-989F-4F8013128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146582"/>
              </p:ext>
            </p:extLst>
          </p:nvPr>
        </p:nvGraphicFramePr>
        <p:xfrm>
          <a:off x="2286000" y="4551680"/>
          <a:ext cx="5257006" cy="23063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78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46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68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447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5239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boss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T="0" marB="0" anchor="ctr"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empno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empfname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empsalary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deptname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i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bossno</a:t>
                      </a:r>
                      <a:endParaRPr kumimoji="0" lang="en-US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Ned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Andrew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Clare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Todd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38000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Accounting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Nancy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22000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Accounting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Brier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43000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Purchasing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Sarah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56000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Purchasing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Sophie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Personnel &amp; PR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8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Query Recursive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=""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Find the salary of Nancy’s boss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F512F39-E501-2B41-8D6B-A7BC3BDF5E43}"/>
              </a:ext>
            </a:extLst>
          </p:cNvPr>
          <p:cNvSpPr/>
          <p:nvPr/>
        </p:nvSpPr>
        <p:spPr>
          <a:xfrm>
            <a:off x="524132" y="2438400"/>
            <a:ext cx="8153400" cy="13234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wk.empfname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wk.empsalary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boss.empfname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boss.empsalary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boss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wk.empfname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'Nancy'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wk.bossno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boss.empno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;</a:t>
            </a:r>
          </a:p>
        </p:txBody>
      </p:sp>
      <p:graphicFrame>
        <p:nvGraphicFramePr>
          <p:cNvPr id="8" name="Group 358">
            <a:extLst>
              <a:ext uri="{FF2B5EF4-FFF2-40B4-BE49-F238E27FC236}">
                <a16:creationId xmlns="" xmlns:a16="http://schemas.microsoft.com/office/drawing/2014/main" id="{ED77C9FE-076F-B144-AF3F-A0DE17B26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07303"/>
              </p:ext>
            </p:extLst>
          </p:nvPr>
        </p:nvGraphicFramePr>
        <p:xfrm>
          <a:off x="4573265" y="4114800"/>
          <a:ext cx="3961606" cy="2235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32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boss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T="0" marB="0" anchor="ctr"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empno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empfname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empsalary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deptname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i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bossno</a:t>
                      </a:r>
                      <a:endParaRPr kumimoji="0" lang="en-US" sz="1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38000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Accounting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Brier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43000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Purchasing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Group 358">
            <a:extLst>
              <a:ext uri="{FF2B5EF4-FFF2-40B4-BE49-F238E27FC236}">
                <a16:creationId xmlns="" xmlns:a16="http://schemas.microsoft.com/office/drawing/2014/main" id="{21D3686B-B515-3045-AEF7-AEF5AEA8E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357592"/>
              </p:ext>
            </p:extLst>
          </p:nvPr>
        </p:nvGraphicFramePr>
        <p:xfrm>
          <a:off x="609600" y="4114800"/>
          <a:ext cx="3961606" cy="2235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32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Osaka" pitchFamily="-109" charset="-128"/>
                          <a:cs typeface="Consolas" panose="020B0609020204030204" pitchFamily="49" charset="0"/>
                        </a:rPr>
                        <a:t>wk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T="0" marB="0" anchor="ctr"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empno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empfname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empsalary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deptname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i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bossno</a:t>
                      </a:r>
                      <a:endParaRPr kumimoji="0" lang="en-US" sz="1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Ned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Andrew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Clare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38000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Accounting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Nancy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22000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Accounting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Brier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43000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Purchasing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Sarah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56000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Purchasing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Sophie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Personnel &amp; PR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531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Query Recursive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=""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List employees earning more than their boss</a:t>
            </a:r>
          </a:p>
          <a:p>
            <a:pPr lvl="1"/>
            <a:r>
              <a:rPr lang="en-US" sz="2400" dirty="0"/>
              <a:t>Which relationship is this question about?</a:t>
            </a:r>
          </a:p>
          <a:p>
            <a:pPr lvl="1"/>
            <a:r>
              <a:rPr lang="en-US" sz="2400" dirty="0"/>
              <a:t>If you were to join, which keys would you need?</a:t>
            </a:r>
          </a:p>
          <a:p>
            <a:pPr lvl="1"/>
            <a:r>
              <a:rPr lang="en-US" sz="2400" dirty="0"/>
              <a:t>Do you need to join to answer this question?</a:t>
            </a:r>
          </a:p>
        </p:txBody>
      </p:sp>
      <p:pic>
        <p:nvPicPr>
          <p:cNvPr id="7" name="Picture 6" descr="06-recursive-1-and-m-wb.png">
            <a:extLst>
              <a:ext uri="{FF2B5EF4-FFF2-40B4-BE49-F238E27FC236}">
                <a16:creationId xmlns="" xmlns:a16="http://schemas.microsoft.com/office/drawing/2014/main" id="{B0C495EB-8601-2A4D-BB77-4712E42A4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45" y="4038600"/>
            <a:ext cx="5728110" cy="20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93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Query Recursive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=""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List employees earning more than their boss</a:t>
            </a:r>
          </a:p>
        </p:txBody>
      </p:sp>
      <p:graphicFrame>
        <p:nvGraphicFramePr>
          <p:cNvPr id="8" name="Group 358">
            <a:extLst>
              <a:ext uri="{FF2B5EF4-FFF2-40B4-BE49-F238E27FC236}">
                <a16:creationId xmlns="" xmlns:a16="http://schemas.microsoft.com/office/drawing/2014/main" id="{ED77C9FE-076F-B144-AF3F-A0DE17B26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83100"/>
              </p:ext>
            </p:extLst>
          </p:nvPr>
        </p:nvGraphicFramePr>
        <p:xfrm>
          <a:off x="4573265" y="4114800"/>
          <a:ext cx="3961606" cy="2235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32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boss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T="0" marB="0" anchor="ctr"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empno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empfname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empsalary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deptname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i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bossno</a:t>
                      </a:r>
                      <a:endParaRPr kumimoji="0" lang="en-US" sz="1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38000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Accounting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Brier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43000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Purchasing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Group 358">
            <a:extLst>
              <a:ext uri="{FF2B5EF4-FFF2-40B4-BE49-F238E27FC236}">
                <a16:creationId xmlns="" xmlns:a16="http://schemas.microsoft.com/office/drawing/2014/main" id="{21D3686B-B515-3045-AEF7-AEF5AEA8E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658276"/>
              </p:ext>
            </p:extLst>
          </p:nvPr>
        </p:nvGraphicFramePr>
        <p:xfrm>
          <a:off x="609600" y="4114800"/>
          <a:ext cx="3961606" cy="2235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32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Osaka" pitchFamily="-109" charset="-128"/>
                          <a:cs typeface="Consolas" panose="020B0609020204030204" pitchFamily="49" charset="0"/>
                        </a:rPr>
                        <a:t>wk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 marT="0" marB="0" anchor="ctr"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empno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empfname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empsalary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deptname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i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bossno</a:t>
                      </a:r>
                      <a:endParaRPr kumimoji="0" lang="en-US" sz="1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Ned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Andrew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Clare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38000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Accounting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Nancy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22000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Accounting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E9E9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Brier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43000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Purchasing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Sarah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56000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Purchasing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Sophie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Personnel &amp; PR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T="0" marB="0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333D884-3CF1-FE4F-B52A-313AC42D9DEC}"/>
              </a:ext>
            </a:extLst>
          </p:cNvPr>
          <p:cNvSpPr/>
          <p:nvPr/>
        </p:nvSpPr>
        <p:spPr>
          <a:xfrm>
            <a:off x="524132" y="2438400"/>
            <a:ext cx="8153400" cy="1015663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wk.empfname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boss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wk.empsalary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&gt;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boss.empsalary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335980"/>
              </a:solidFill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wk.bossno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boss.empno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52997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Recursive Template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=""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List employees earning more than their boss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X earning more than their 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EEC5D66-1A26-2B4E-BF74-9F195B89640F}"/>
              </a:ext>
            </a:extLst>
          </p:cNvPr>
          <p:cNvSpPr/>
          <p:nvPr/>
        </p:nvSpPr>
        <p:spPr>
          <a:xfrm>
            <a:off x="524132" y="2438400"/>
            <a:ext cx="8153400" cy="1015663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wk.empfname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boss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wk.empsalary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&gt;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boss.empsalary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rgbClr val="335980"/>
              </a:solidFill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wk.bossno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boss.empno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09612E3-DB6B-B842-8A98-451D51851B23}"/>
              </a:ext>
            </a:extLst>
          </p:cNvPr>
          <p:cNvSpPr/>
          <p:nvPr/>
        </p:nvSpPr>
        <p:spPr>
          <a:xfrm>
            <a:off x="526191" y="4648200"/>
            <a:ext cx="8153400" cy="1938992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&lt;X.NAME&gt;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&lt;ENTITY X&gt;, &lt; ENTITY Y&gt;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&lt;X.SALARY&gt; &gt; &lt;Y.SALARY&gt; </a:t>
            </a:r>
            <a:endParaRPr lang="en-US" sz="2000" dirty="0">
              <a:solidFill>
                <a:srgbClr val="335980"/>
              </a:solidFill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&lt;X.FK&gt; = &lt;Y.PK&gt;;</a:t>
            </a:r>
          </a:p>
          <a:p>
            <a:pPr algn="l"/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b="1" dirty="0">
                <a:solidFill>
                  <a:srgbClr val="75AAB6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# Y usually refers to the label in the recursive relationship, which is often matched with the PK</a:t>
            </a:r>
          </a:p>
        </p:txBody>
      </p:sp>
    </p:spTree>
    <p:extLst>
      <p:ext uri="{BB962C8B-B14F-4D97-AF65-F5344CB8AC3E}">
        <p14:creationId xmlns:p14="http://schemas.microsoft.com/office/powerpoint/2010/main" val="3328613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Exercise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=""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Find the names of employees in the same department as their boss</a:t>
            </a:r>
          </a:p>
        </p:txBody>
      </p:sp>
    </p:spTree>
    <p:extLst>
      <p:ext uri="{BB962C8B-B14F-4D97-AF65-F5344CB8AC3E}">
        <p14:creationId xmlns:p14="http://schemas.microsoft.com/office/powerpoint/2010/main" val="786228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to Carolina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here! Finish chapter 6 next class</a:t>
            </a:r>
          </a:p>
        </p:txBody>
      </p:sp>
    </p:spTree>
    <p:extLst>
      <p:ext uri="{BB962C8B-B14F-4D97-AF65-F5344CB8AC3E}">
        <p14:creationId xmlns:p14="http://schemas.microsoft.com/office/powerpoint/2010/main" val="2900435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One to One Recursive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=""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The English Monarch</a:t>
            </a:r>
          </a:p>
          <a:p>
            <a:endParaRPr lang="en-US" dirty="0"/>
          </a:p>
          <a:p>
            <a:endParaRPr lang="en-US" i="1" dirty="0"/>
          </a:p>
          <a:p>
            <a:pPr marL="173038" indent="0">
              <a:buNone/>
            </a:pPr>
            <a:endParaRPr lang="en-US" dirty="0"/>
          </a:p>
        </p:txBody>
      </p:sp>
      <p:pic>
        <p:nvPicPr>
          <p:cNvPr id="6" name="Picture 11" descr="FireLite:Books:Data Management:6e:Art PNG:06-recursive-1-and-1.png">
            <a:extLst>
              <a:ext uri="{FF2B5EF4-FFF2-40B4-BE49-F238E27FC236}">
                <a16:creationId xmlns="" xmlns:a16="http://schemas.microsoft.com/office/drawing/2014/main" id="{C6FF17D2-42E7-284B-A203-B1C311E8C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1295400" y="2743200"/>
            <a:ext cx="2971800" cy="2840251"/>
          </a:xfrm>
          <a:prstGeom prst="rect">
            <a:avLst/>
          </a:prstGeom>
          <a:noFill/>
        </p:spPr>
      </p:pic>
      <p:pic>
        <p:nvPicPr>
          <p:cNvPr id="7" name="Picture 6" descr="06-recursive-1-and-1-wb.png">
            <a:extLst>
              <a:ext uri="{FF2B5EF4-FFF2-40B4-BE49-F238E27FC236}">
                <a16:creationId xmlns="" xmlns:a16="http://schemas.microsoft.com/office/drawing/2014/main" id="{29B95E75-6A4E-D24F-8597-1E46C8142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233951"/>
            <a:ext cx="3175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37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Mapping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B95B87-ED12-B14B-9B3B-65BA9FF9B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Usual rules apply</a:t>
            </a:r>
          </a:p>
        </p:txBody>
      </p:sp>
      <p:graphicFrame>
        <p:nvGraphicFramePr>
          <p:cNvPr id="5" name="Group 352">
            <a:extLst>
              <a:ext uri="{FF2B5EF4-FFF2-40B4-BE49-F238E27FC236}">
                <a16:creationId xmlns="" xmlns:a16="http://schemas.microsoft.com/office/drawing/2014/main" id="{3C18E1CD-C666-854A-A84A-BBB73B06F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398751"/>
              </p:ext>
            </p:extLst>
          </p:nvPr>
        </p:nvGraphicFramePr>
        <p:xfrm>
          <a:off x="646906" y="2499360"/>
          <a:ext cx="7900988" cy="2682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207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27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44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351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081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398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monarch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montype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sng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monname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rgnbeg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premonname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Queen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1837/6/20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William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IV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1901/1/22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1910/5/6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1936/1/20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1936/12/11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Queen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Elizabeth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1952/2/6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432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DFD904D-4DBA-C241-9D2F-D9116C0F2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database to record details of all Olympic cities</a:t>
            </a:r>
          </a:p>
          <a:p>
            <a:pPr lvl="1"/>
            <a:r>
              <a:rPr lang="en-US" sz="2400" dirty="0"/>
              <a:t>A city can host an Olympics more than once, though a particular Olympics is in only one city at a time</a:t>
            </a:r>
          </a:p>
          <a:p>
            <a:pPr lvl="1"/>
            <a:r>
              <a:rPr lang="en-US" sz="2400" dirty="0"/>
              <a:t>Each Olympics has only one predecessor and successor</a:t>
            </a:r>
          </a:p>
        </p:txBody>
      </p:sp>
    </p:spTree>
    <p:extLst>
      <p:ext uri="{BB962C8B-B14F-4D97-AF65-F5344CB8AC3E}">
        <p14:creationId xmlns:p14="http://schemas.microsoft.com/office/powerpoint/2010/main" val="2725864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Organization Chart</a:t>
            </a:r>
          </a:p>
        </p:txBody>
      </p:sp>
      <p:pic>
        <p:nvPicPr>
          <p:cNvPr id="8" name="Picture 5" descr="FireLite:Books:Data Management:6e:Art PNG:06-org chart.png">
            <a:extLst>
              <a:ext uri="{FF2B5EF4-FFF2-40B4-BE49-F238E27FC236}">
                <a16:creationId xmlns="" xmlns:a16="http://schemas.microsoft.com/office/drawing/2014/main" id="{7FE82501-A69A-104D-BDD1-651CDECD2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1034653" y="1981200"/>
            <a:ext cx="7125493" cy="2990658"/>
          </a:xfrm>
          <a:prstGeom prst="rect">
            <a:avLst/>
          </a:prstGeom>
          <a:noFill/>
        </p:spPr>
      </p:pic>
      <p:sp>
        <p:nvSpPr>
          <p:cNvPr id="9" name="AutoShape 8">
            <a:extLst>
              <a:ext uri="{FF2B5EF4-FFF2-40B4-BE49-F238E27FC236}">
                <a16:creationId xmlns="" xmlns:a16="http://schemas.microsoft.com/office/drawing/2014/main" id="{A5C0B7A2-B5ED-F746-8AE3-5A8386FE8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5155774"/>
            <a:ext cx="1701800" cy="1502628"/>
          </a:xfrm>
          <a:prstGeom prst="foldedCorner">
            <a:avLst>
              <a:gd name="adj" fmla="val 12500"/>
            </a:avLst>
          </a:prstGeom>
          <a:solidFill>
            <a:srgbClr val="FFFF66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+mn-lt"/>
              </a:rPr>
              <a:t>Every structure for presenting data has an underlying data model</a:t>
            </a:r>
            <a:endParaRPr lang="en-US" sz="1400" b="1" dirty="0">
              <a:solidFill>
                <a:srgbClr val="000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1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1:1 Recursive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US" dirty="0"/>
              <a:t>Who preceded Elizabeth II?</a:t>
            </a:r>
            <a:endParaRPr lang="en-US" sz="2400" b="1" dirty="0"/>
          </a:p>
        </p:txBody>
      </p:sp>
      <p:graphicFrame>
        <p:nvGraphicFramePr>
          <p:cNvPr id="6" name="Group 352">
            <a:extLst>
              <a:ext uri="{FF2B5EF4-FFF2-40B4-BE49-F238E27FC236}">
                <a16:creationId xmlns="" xmlns:a16="http://schemas.microsoft.com/office/drawing/2014/main" id="{2A681FD2-3AE4-EB42-B064-F2340F9D3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291058"/>
              </p:ext>
            </p:extLst>
          </p:nvPr>
        </p:nvGraphicFramePr>
        <p:xfrm>
          <a:off x="646906" y="3733800"/>
          <a:ext cx="7900988" cy="2682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207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27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44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351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081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398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monarch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montype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sng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monname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rgnbeg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premonname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Queen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1837/6/20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William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IV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1901/1/22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1910/5/6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1936/1/20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1936/12/11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Queen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Elizabeth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1952/2/6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A58FC7B-7D1B-9445-A14D-2B0F7F904498}"/>
              </a:ext>
            </a:extLst>
          </p:cNvPr>
          <p:cNvSpPr/>
          <p:nvPr/>
        </p:nvSpPr>
        <p:spPr>
          <a:xfrm>
            <a:off x="520700" y="2362200"/>
            <a:ext cx="8153400" cy="1015663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69081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1:1 Recursive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US" dirty="0"/>
              <a:t>Who preceded Elizabeth II?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5A1F332-D1C2-4745-8BB9-38BE97894D18}"/>
              </a:ext>
            </a:extLst>
          </p:cNvPr>
          <p:cNvSpPr/>
          <p:nvPr/>
        </p:nvSpPr>
        <p:spPr>
          <a:xfrm>
            <a:off x="520700" y="2362200"/>
            <a:ext cx="8153400" cy="1015663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premonname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premonnum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monarch </a:t>
            </a:r>
          </a:p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monname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'Elizabeth'</a:t>
            </a:r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monnum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'II'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;</a:t>
            </a:r>
          </a:p>
        </p:txBody>
      </p:sp>
      <p:graphicFrame>
        <p:nvGraphicFramePr>
          <p:cNvPr id="6" name="Group 352">
            <a:extLst>
              <a:ext uri="{FF2B5EF4-FFF2-40B4-BE49-F238E27FC236}">
                <a16:creationId xmlns="" xmlns:a16="http://schemas.microsoft.com/office/drawing/2014/main" id="{2A681FD2-3AE4-EB42-B064-F2340F9D3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754023"/>
              </p:ext>
            </p:extLst>
          </p:nvPr>
        </p:nvGraphicFramePr>
        <p:xfrm>
          <a:off x="646906" y="3733800"/>
          <a:ext cx="7900988" cy="2682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207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27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44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351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081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398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monarch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montype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sng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monname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rgnbeg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premonname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Queen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1837/6/20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William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IV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1901/1/22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1910/5/6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1936/1/20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1936/12/11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Queen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Elizabeth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1952/2/6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79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1:1 Recursive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US" dirty="0"/>
              <a:t>Was Elizabeth II’s predecessor a king?</a:t>
            </a:r>
            <a:endParaRPr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A58FC7B-7D1B-9445-A14D-2B0F7F904498}"/>
              </a:ext>
            </a:extLst>
          </p:cNvPr>
          <p:cNvSpPr/>
          <p:nvPr/>
        </p:nvSpPr>
        <p:spPr>
          <a:xfrm>
            <a:off x="520700" y="2362200"/>
            <a:ext cx="8153400" cy="163121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</a:p>
        </p:txBody>
      </p:sp>
      <p:graphicFrame>
        <p:nvGraphicFramePr>
          <p:cNvPr id="8" name="Group 352">
            <a:extLst>
              <a:ext uri="{FF2B5EF4-FFF2-40B4-BE49-F238E27FC236}">
                <a16:creationId xmlns="" xmlns:a16="http://schemas.microsoft.com/office/drawing/2014/main" id="{834D1074-6BD1-744D-90DD-AF301D73D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417240"/>
              </p:ext>
            </p:extLst>
          </p:nvPr>
        </p:nvGraphicFramePr>
        <p:xfrm>
          <a:off x="646906" y="4099560"/>
          <a:ext cx="7900988" cy="2682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207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327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44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351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081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3986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monarch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montype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sng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monname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rgnbeg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premonname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Queen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1837/6/20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William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IV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1901/1/22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1910/5/6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VIII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1936/1/20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King</a:t>
                      </a: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George</a:t>
                      </a: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VI</a:t>
                      </a: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1936/12/11</a:t>
                      </a: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Edward</a:t>
                      </a: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VIII</a:t>
                      </a: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Queen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Elizabeth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1952/2/6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577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1:1 Recursive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US" dirty="0"/>
              <a:t>Was Elizabeth II’s predecessor a king?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5A1F332-D1C2-4745-8BB9-38BE97894D18}"/>
              </a:ext>
            </a:extLst>
          </p:cNvPr>
          <p:cNvSpPr/>
          <p:nvPr/>
        </p:nvSpPr>
        <p:spPr>
          <a:xfrm>
            <a:off x="520700" y="2362200"/>
            <a:ext cx="8153400" cy="163121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pre.montype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monarch post, monarch pre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post.premonname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pre.monname</a:t>
            </a:r>
            <a:endParaRPr lang="en-US" sz="2000" dirty="0">
              <a:solidFill>
                <a:srgbClr val="335980"/>
              </a:solidFill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post.premonnum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pre.monnum</a:t>
            </a:r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post.monname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'Elizabeth'</a:t>
            </a:r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post.monnum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'II'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;</a:t>
            </a:r>
          </a:p>
        </p:txBody>
      </p:sp>
      <p:graphicFrame>
        <p:nvGraphicFramePr>
          <p:cNvPr id="6" name="Group 352">
            <a:extLst>
              <a:ext uri="{FF2B5EF4-FFF2-40B4-BE49-F238E27FC236}">
                <a16:creationId xmlns="" xmlns:a16="http://schemas.microsoft.com/office/drawing/2014/main" id="{2A681FD2-3AE4-EB42-B064-F2340F9D3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143913"/>
              </p:ext>
            </p:extLst>
          </p:nvPr>
        </p:nvGraphicFramePr>
        <p:xfrm>
          <a:off x="0" y="4495800"/>
          <a:ext cx="4800600" cy="19507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post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montype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sng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monname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monnum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rgnbeg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premonname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premonnum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Queen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1837/6/20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William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IV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1901/1/22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1910/5/6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1936/1/20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1936/12/11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Queen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Elizabeth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1952/2/6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Group 352">
            <a:extLst>
              <a:ext uri="{FF2B5EF4-FFF2-40B4-BE49-F238E27FC236}">
                <a16:creationId xmlns="" xmlns:a16="http://schemas.microsoft.com/office/drawing/2014/main" id="{2A681FD2-3AE4-EB42-B064-F2340F9D3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95896"/>
              </p:ext>
            </p:extLst>
          </p:nvPr>
        </p:nvGraphicFramePr>
        <p:xfrm>
          <a:off x="4724400" y="4495800"/>
          <a:ext cx="4724400" cy="19507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pre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montype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monname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monnum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rgnbeg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premonname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premonnum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Osaka" pitchFamily="-109" charset="-128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William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Osaka" pitchFamily="-109" charset="-128"/>
                          <a:cs typeface="Consolas" panose="020B0609020204030204" pitchFamily="49" charset="0"/>
                        </a:rPr>
                        <a:t>IV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Osaka" pitchFamily="-109" charset="-128"/>
                          <a:cs typeface="Consolas" panose="020B0609020204030204" pitchFamily="49" charset="0"/>
                        </a:rPr>
                        <a:t>1830/6/26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Queen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1837/6/20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William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IV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1901/1/22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Victoria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1910/5/6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E9E9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1936/1/20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King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George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1936/12/11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Edward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VIII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0" y="4419600"/>
            <a:ext cx="546100" cy="381000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44422C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oefler Text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0" y="4666516"/>
            <a:ext cx="1676400" cy="1780003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44422C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oefler Text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10200" y="4644937"/>
            <a:ext cx="1371600" cy="1791155"/>
          </a:xfrm>
          <a:prstGeom prst="rect">
            <a:avLst/>
          </a:prstGeom>
          <a:noFill/>
          <a:ln w="19050">
            <a:solidFill>
              <a:srgbClr val="335980"/>
            </a:solidFill>
          </a:ln>
          <a:effectLst/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44422C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oefler Text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60641" y="4419600"/>
            <a:ext cx="546100" cy="381000"/>
          </a:xfrm>
          <a:prstGeom prst="rect">
            <a:avLst/>
          </a:prstGeom>
          <a:noFill/>
          <a:ln w="19050">
            <a:solidFill>
              <a:srgbClr val="335980"/>
            </a:solidFill>
          </a:ln>
          <a:effectLst/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44422C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oefler Text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771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US" dirty="0"/>
              <a:t>List every monarch in alphabetical order</a:t>
            </a:r>
          </a:p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endParaRPr lang="en-US" sz="2400" b="1" dirty="0"/>
          </a:p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endParaRPr lang="en-US" sz="2400" b="1" dirty="0"/>
          </a:p>
          <a:p>
            <a:r>
              <a:rPr lang="en-US" dirty="0"/>
              <a:t>Use the Olympic cities data model that you developed to hypothetically answer (in MS Word) the following SQL questions:</a:t>
            </a:r>
          </a:p>
          <a:p>
            <a:pPr lvl="1"/>
            <a:r>
              <a:rPr lang="en-US" sz="2400" dirty="0"/>
              <a:t>Which city was the host before the 2008 Summer London Olympics?</a:t>
            </a:r>
          </a:p>
          <a:p>
            <a:pPr lvl="1"/>
            <a:r>
              <a:rPr lang="en-US" sz="2400" dirty="0"/>
              <a:t>Report the year of the Olympics prior to the 2008 Summer London Olympics</a:t>
            </a:r>
          </a:p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88ABDC8-18C4-EE4C-9B9C-9FA84E9AA86A}"/>
              </a:ext>
            </a:extLst>
          </p:cNvPr>
          <p:cNvSpPr/>
          <p:nvPr/>
        </p:nvSpPr>
        <p:spPr>
          <a:xfrm>
            <a:off x="520700" y="2438400"/>
            <a:ext cx="8153400" cy="40011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monarch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order by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rgnbeg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729258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Many to Many Recursive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=""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Bill of materials problem</a:t>
            </a:r>
          </a:p>
          <a:p>
            <a:r>
              <a:rPr lang="en-US" dirty="0"/>
              <a:t>A product can be </a:t>
            </a:r>
            <a:r>
              <a:rPr lang="en-US" b="1" dirty="0"/>
              <a:t>composed</a:t>
            </a:r>
            <a:r>
              <a:rPr lang="en-US" dirty="0"/>
              <a:t> of many products and can </a:t>
            </a:r>
            <a:r>
              <a:rPr lang="en-US" b="1" dirty="0"/>
              <a:t>appear as part of </a:t>
            </a:r>
            <a:r>
              <a:rPr lang="en-US" dirty="0"/>
              <a:t>many other products</a:t>
            </a:r>
          </a:p>
        </p:txBody>
      </p:sp>
      <p:pic>
        <p:nvPicPr>
          <p:cNvPr id="8" name="Picture 45" descr="FireLite:Books:Data Management:6e:Art PNG:06-recursive-m-and-m.png">
            <a:extLst>
              <a:ext uri="{FF2B5EF4-FFF2-40B4-BE49-F238E27FC236}">
                <a16:creationId xmlns="" xmlns:a16="http://schemas.microsoft.com/office/drawing/2014/main" id="{D7270E33-DF0F-6544-B8DE-A1A1EE34F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09600" y="3890962"/>
            <a:ext cx="3511550" cy="2636838"/>
          </a:xfrm>
          <a:prstGeom prst="rect">
            <a:avLst/>
          </a:prstGeom>
          <a:noFill/>
        </p:spPr>
      </p:pic>
      <p:pic>
        <p:nvPicPr>
          <p:cNvPr id="9" name="Picture 8" descr="06-recursive-m-and-m-wb.png">
            <a:extLst>
              <a:ext uri="{FF2B5EF4-FFF2-40B4-BE49-F238E27FC236}">
                <a16:creationId xmlns="" xmlns:a16="http://schemas.microsoft.com/office/drawing/2014/main" id="{D010EC8C-066E-2E41-99AB-F1FAFDDEE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575" y="4263231"/>
            <a:ext cx="4064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4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Many to Many Recursive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DDAAB90-E91A-9D4E-BF24-99826EB3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682234"/>
            <a:ext cx="2603500" cy="15875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="" xmlns:a16="http://schemas.microsoft.com/office/drawing/2014/main" id="{79FB5D26-91FD-6641-80B1-58A54D41E50B}"/>
              </a:ext>
            </a:extLst>
          </p:cNvPr>
          <p:cNvCxnSpPr>
            <a:stCxn id="7" idx="1"/>
            <a:endCxn id="10" idx="0"/>
          </p:cNvCxnSpPr>
          <p:nvPr/>
        </p:nvCxnSpPr>
        <p:spPr bwMode="auto">
          <a:xfrm rot="10800000" flipV="1">
            <a:off x="1651000" y="2475983"/>
            <a:ext cx="1854200" cy="115062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223075B-76C3-1F44-A57C-A68FDC877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3626609"/>
            <a:ext cx="1498599" cy="1122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5BBCB24-9DC5-0143-8603-8AD35AE18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20" y="3841233"/>
            <a:ext cx="1356179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0981359-2130-7944-9EAC-2DBBCDFAF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088" y="5378176"/>
            <a:ext cx="934244" cy="6985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11F70F63-1498-B64E-9A87-899C7F1A0B16}"/>
              </a:ext>
            </a:extLst>
          </p:cNvPr>
          <p:cNvCxnSpPr>
            <a:stCxn id="11" idx="2"/>
            <a:endCxn id="12" idx="0"/>
          </p:cNvCxnSpPr>
          <p:nvPr/>
        </p:nvCxnSpPr>
        <p:spPr bwMode="auto">
          <a:xfrm flipH="1">
            <a:off x="6864210" y="4603233"/>
            <a:ext cx="776200" cy="77494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D41EB59C-9CD0-1A43-ADB8-39265AB7ECD0}"/>
              </a:ext>
            </a:extLst>
          </p:cNvPr>
          <p:cNvCxnSpPr>
            <a:stCxn id="11" idx="2"/>
            <a:endCxn id="15" idx="0"/>
          </p:cNvCxnSpPr>
          <p:nvPr/>
        </p:nvCxnSpPr>
        <p:spPr bwMode="auto">
          <a:xfrm>
            <a:off x="7640410" y="4603233"/>
            <a:ext cx="669234" cy="78764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4605B64-AC12-8349-8E9E-BE6A5BB3C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5488" y="5390876"/>
            <a:ext cx="1008311" cy="685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E8A6B2F-AD1E-8F48-A6F9-D516CCD37E31}"/>
              </a:ext>
            </a:extLst>
          </p:cNvPr>
          <p:cNvSpPr txBox="1"/>
          <p:nvPr/>
        </p:nvSpPr>
        <p:spPr>
          <a:xfrm>
            <a:off x="6470650" y="6090162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+mn-lt"/>
              </a:rPr>
              <a:t>glass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41AF023-F88E-CC4F-988C-B89A7FA7EB42}"/>
              </a:ext>
            </a:extLst>
          </p:cNvPr>
          <p:cNvSpPr txBox="1"/>
          <p:nvPr/>
        </p:nvSpPr>
        <p:spPr>
          <a:xfrm>
            <a:off x="7827044" y="6089132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+mn-lt"/>
              </a:rPr>
              <a:t>cover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C00009EC-4B46-E741-8FFA-4750F5AC3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1" y="5271230"/>
            <a:ext cx="698499" cy="8054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A3786B0-A76C-3343-9A59-861DB7F0E7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0078" y="5252613"/>
            <a:ext cx="1266322" cy="84268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56A26766-3ED0-FA46-9D7D-C98684366F0D}"/>
              </a:ext>
            </a:extLst>
          </p:cNvPr>
          <p:cNvCxnSpPr>
            <a:stCxn id="10" idx="2"/>
            <a:endCxn id="18" idx="0"/>
          </p:cNvCxnSpPr>
          <p:nvPr/>
        </p:nvCxnSpPr>
        <p:spPr bwMode="auto">
          <a:xfrm flipH="1">
            <a:off x="908051" y="4749111"/>
            <a:ext cx="742949" cy="52211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F2FA8155-34C6-AD47-B13F-BDA19F0018A6}"/>
              </a:ext>
            </a:extLst>
          </p:cNvPr>
          <p:cNvCxnSpPr>
            <a:stCxn id="10" idx="2"/>
            <a:endCxn id="19" idx="0"/>
          </p:cNvCxnSpPr>
          <p:nvPr/>
        </p:nvCxnSpPr>
        <p:spPr bwMode="auto">
          <a:xfrm>
            <a:off x="1651000" y="4749111"/>
            <a:ext cx="662239" cy="50350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8F8BF78-BA90-1A42-9874-C152C2B4CFDE}"/>
              </a:ext>
            </a:extLst>
          </p:cNvPr>
          <p:cNvSpPr txBox="1"/>
          <p:nvPr/>
        </p:nvSpPr>
        <p:spPr>
          <a:xfrm>
            <a:off x="260350" y="608913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+mn-lt"/>
              </a:rPr>
              <a:t>tire rubber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B90CC2D-F253-7B48-8F54-F471C3984C57}"/>
              </a:ext>
            </a:extLst>
          </p:cNvPr>
          <p:cNvSpPr txBox="1"/>
          <p:nvPr/>
        </p:nvSpPr>
        <p:spPr>
          <a:xfrm>
            <a:off x="1680078" y="6089132"/>
            <a:ext cx="126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+mn-lt"/>
              </a:rPr>
              <a:t>tire rim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78F67A52-0443-814F-BCF0-F00F58D196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3795" y="3574533"/>
            <a:ext cx="1566183" cy="12319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B21E40B8-F226-604E-96A3-B2AF3610E23D}"/>
              </a:ext>
            </a:extLst>
          </p:cNvPr>
          <p:cNvCxnSpPr>
            <a:stCxn id="24" idx="2"/>
            <a:endCxn id="31" idx="0"/>
          </p:cNvCxnSpPr>
          <p:nvPr/>
        </p:nvCxnSpPr>
        <p:spPr bwMode="auto">
          <a:xfrm flipH="1">
            <a:off x="4005157" y="4806433"/>
            <a:ext cx="801730" cy="5683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6E163C8-1BD6-E445-AD31-3D920D10D3E6}"/>
              </a:ext>
            </a:extLst>
          </p:cNvPr>
          <p:cNvSpPr txBox="1"/>
          <p:nvPr/>
        </p:nvSpPr>
        <p:spPr>
          <a:xfrm>
            <a:off x="3108114" y="609531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+mn-lt"/>
              </a:rPr>
              <a:t>transmission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DAD956D2-BA6C-3A45-AAC9-E85A36B99E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91100" y="5322369"/>
            <a:ext cx="876300" cy="76676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8B840310-BF1C-AD4B-B63E-F80C9186D12B}"/>
              </a:ext>
            </a:extLst>
          </p:cNvPr>
          <p:cNvCxnSpPr>
            <a:stCxn id="24" idx="2"/>
            <a:endCxn id="27" idx="0"/>
          </p:cNvCxnSpPr>
          <p:nvPr/>
        </p:nvCxnSpPr>
        <p:spPr bwMode="auto">
          <a:xfrm>
            <a:off x="4806887" y="4806433"/>
            <a:ext cx="622363" cy="51593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34B57B6-8043-4249-8790-92B1ADB7E07F}"/>
              </a:ext>
            </a:extLst>
          </p:cNvPr>
          <p:cNvSpPr txBox="1"/>
          <p:nvPr/>
        </p:nvSpPr>
        <p:spPr>
          <a:xfrm>
            <a:off x="4679950" y="6089646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+mn-lt"/>
              </a:rPr>
              <a:t>valve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="" xmlns:a16="http://schemas.microsoft.com/office/drawing/2014/main" id="{DF1347BA-F2DA-5E49-8A18-0471C5E46981}"/>
              </a:ext>
            </a:extLst>
          </p:cNvPr>
          <p:cNvCxnSpPr>
            <a:stCxn id="32" idx="1"/>
            <a:endCxn id="10" idx="1"/>
          </p:cNvCxnSpPr>
          <p:nvPr/>
        </p:nvCxnSpPr>
        <p:spPr bwMode="auto">
          <a:xfrm rot="10800000" flipV="1">
            <a:off x="901700" y="1866382"/>
            <a:ext cx="1079500" cy="2321477"/>
          </a:xfrm>
          <a:prstGeom prst="bentConnector3">
            <a:avLst>
              <a:gd name="adj1" fmla="val 12117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847BA670-036A-6445-8EE1-31DD685548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5113" y="5374747"/>
            <a:ext cx="1540088" cy="7524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07F3F126-7541-ED46-8CE7-31084D00F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81200" y="1466333"/>
            <a:ext cx="1428750" cy="800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815673D8-101D-B342-B722-87E9F82D95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0100" y="2610811"/>
            <a:ext cx="1219199" cy="811322"/>
          </a:xfrm>
          <a:prstGeom prst="rect">
            <a:avLst/>
          </a:prstGeom>
        </p:spPr>
      </p:pic>
      <p:cxnSp>
        <p:nvCxnSpPr>
          <p:cNvPr id="34" name="Elbow Connector 33">
            <a:extLst>
              <a:ext uri="{FF2B5EF4-FFF2-40B4-BE49-F238E27FC236}">
                <a16:creationId xmlns="" xmlns:a16="http://schemas.microsoft.com/office/drawing/2014/main" id="{DC317486-ADF5-1E48-8B15-F6D4674CC717}"/>
              </a:ext>
            </a:extLst>
          </p:cNvPr>
          <p:cNvCxnSpPr>
            <a:stCxn id="33" idx="2"/>
            <a:endCxn id="10" idx="3"/>
          </p:cNvCxnSpPr>
          <p:nvPr/>
        </p:nvCxnSpPr>
        <p:spPr bwMode="auto">
          <a:xfrm rot="5400000">
            <a:off x="2157137" y="3665296"/>
            <a:ext cx="765727" cy="279401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70284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Mapping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B95B87-ED12-B14B-9B3B-65BA9FF9B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Usual rules apply</a:t>
            </a:r>
          </a:p>
        </p:txBody>
      </p:sp>
      <p:graphicFrame>
        <p:nvGraphicFramePr>
          <p:cNvPr id="6" name="Group 398">
            <a:extLst>
              <a:ext uri="{FF2B5EF4-FFF2-40B4-BE49-F238E27FC236}">
                <a16:creationId xmlns="" xmlns:a16="http://schemas.microsoft.com/office/drawing/2014/main" id="{B563B535-3A77-5442-9598-B75F1F6BE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787079"/>
              </p:ext>
            </p:extLst>
          </p:nvPr>
        </p:nvGraphicFramePr>
        <p:xfrm>
          <a:off x="838200" y="2516659"/>
          <a:ext cx="4254500" cy="2682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3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prodid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proddesc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prodcost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prodprice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Animal photography kit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725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Camera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Camera case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103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70-210 zoom lens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104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28-85 zoom lens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185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105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Photographer’s vest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Lens cleaning cloth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1.25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107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Tripod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108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 GB  SDHC memory card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Group 401">
            <a:extLst>
              <a:ext uri="{FF2B5EF4-FFF2-40B4-BE49-F238E27FC236}">
                <a16:creationId xmlns="" xmlns:a16="http://schemas.microsoft.com/office/drawing/2014/main" id="{87BD47B0-B922-114F-A1A2-DB294D97F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802550"/>
              </p:ext>
            </p:extLst>
          </p:nvPr>
        </p:nvGraphicFramePr>
        <p:xfrm>
          <a:off x="5505193" y="2516659"/>
          <a:ext cx="2381250" cy="24384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12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874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quantity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prodid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subprodid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103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104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105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107</a:t>
                      </a: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108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052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M:M Recursive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US" dirty="0"/>
              <a:t>List the product description and cost of each component of the animal photography kit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5A1F332-D1C2-4745-8BB9-38BE97894D18}"/>
              </a:ext>
            </a:extLst>
          </p:cNvPr>
          <p:cNvSpPr/>
          <p:nvPr/>
        </p:nvSpPr>
        <p:spPr>
          <a:xfrm>
            <a:off x="520700" y="2870537"/>
            <a:ext cx="8153400" cy="13234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proddesc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prodcost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product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prodid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in 	(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subprodid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product, assembly 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proddesc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'Animal photography </a:t>
            </a:r>
            <a:r>
              <a:rPr lang="en-US" sz="2000" dirty="0" smtClean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kit'</a:t>
            </a:r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product.prodid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assembly.prodid</a:t>
            </a:r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0BBE0377-A8A9-474B-A828-D42F097B2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61902"/>
              </p:ext>
            </p:extLst>
          </p:nvPr>
        </p:nvGraphicFramePr>
        <p:xfrm>
          <a:off x="3038475" y="4267200"/>
          <a:ext cx="3117850" cy="2468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263645">
                  <a:extLst>
                    <a:ext uri="{9D8B030D-6E8A-4147-A177-3AD203B41FA5}">
                      <a16:colId xmlns="" xmlns:a16="http://schemas.microsoft.com/office/drawing/2014/main" val="525586866"/>
                    </a:ext>
                  </a:extLst>
                </a:gridCol>
                <a:gridCol w="854205">
                  <a:extLst>
                    <a:ext uri="{9D8B030D-6E8A-4147-A177-3AD203B41FA5}">
                      <a16:colId xmlns="" xmlns:a16="http://schemas.microsoft.com/office/drawing/2014/main" val="19276852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proddesc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prodcost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44068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Camera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272067003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Camera case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372313257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70-210 zoom lens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33466070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28-85 zoom lens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6672285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Photographer’s vest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395346589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Lens cleaning cloth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22872056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Tripod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34879620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 GB  SDHC memory card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798224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9772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M:M Recursive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US" dirty="0"/>
              <a:t>List the product description and cost of each component of the animal photography kit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5A1F332-D1C2-4745-8BB9-38BE97894D18}"/>
              </a:ext>
            </a:extLst>
          </p:cNvPr>
          <p:cNvSpPr/>
          <p:nvPr/>
        </p:nvSpPr>
        <p:spPr>
          <a:xfrm>
            <a:off x="520700" y="2870537"/>
            <a:ext cx="8153400" cy="13234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comp.proddesc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comp.prodcost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 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product prod, product comp, </a:t>
            </a:r>
            <a:r>
              <a:rPr lang="en-US" sz="2000" dirty="0" smtClean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assembly </a:t>
            </a:r>
            <a:r>
              <a:rPr lang="en-US" sz="2000" b="1" dirty="0" smtClean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prod.prodid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 smtClean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assembly.pr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odid</a:t>
            </a:r>
            <a:r>
              <a:rPr lang="en-US" sz="2000" dirty="0" smtClean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comp.prodid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 smtClean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assembly.subprodid</a:t>
            </a:r>
            <a:r>
              <a:rPr lang="en-US" sz="2000" dirty="0" smtClean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 smtClean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 </a:t>
            </a:r>
            <a:r>
              <a:rPr lang="en-US" sz="2000" b="1" dirty="0" err="1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prod.proddesc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'Animal photography kit'</a:t>
            </a:r>
          </a:p>
        </p:txBody>
      </p:sp>
      <p:graphicFrame>
        <p:nvGraphicFramePr>
          <p:cNvPr id="6" name="Group 398">
            <a:extLst>
              <a:ext uri="{FF2B5EF4-FFF2-40B4-BE49-F238E27FC236}">
                <a16:creationId xmlns="" xmlns:a16="http://schemas.microsoft.com/office/drawing/2014/main" id="{8FB862DC-A481-A547-84C3-1E53905BA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809361"/>
              </p:ext>
            </p:extLst>
          </p:nvPr>
        </p:nvGraphicFramePr>
        <p:xfrm>
          <a:off x="381000" y="4269448"/>
          <a:ext cx="3200400" cy="25146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prodid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proddesc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prodcost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prodprice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Animal photography kit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725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Camera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Camera case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103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70-210 zoom lens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104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28-85 zoom lens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Photographer’s vest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Lens cleaning cloth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1.25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107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Tripod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108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 GB  SDHC memory card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Group 401">
            <a:extLst>
              <a:ext uri="{FF2B5EF4-FFF2-40B4-BE49-F238E27FC236}">
                <a16:creationId xmlns="" xmlns:a16="http://schemas.microsoft.com/office/drawing/2014/main" id="{88FA2E6F-9F43-E849-A6A9-7465D0299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998934"/>
              </p:ext>
            </p:extLst>
          </p:nvPr>
        </p:nvGraphicFramePr>
        <p:xfrm>
          <a:off x="3625335" y="4495800"/>
          <a:ext cx="1861065" cy="2286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8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assembly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quantity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prodid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subprodid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103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104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107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108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Group 398">
            <a:extLst>
              <a:ext uri="{FF2B5EF4-FFF2-40B4-BE49-F238E27FC236}">
                <a16:creationId xmlns="" xmlns:a16="http://schemas.microsoft.com/office/drawing/2014/main" id="{9AC7083D-1254-3848-9B8F-9FA06F089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37476"/>
              </p:ext>
            </p:extLst>
          </p:nvPr>
        </p:nvGraphicFramePr>
        <p:xfrm>
          <a:off x="5537200" y="4267200"/>
          <a:ext cx="3225800" cy="25146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82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prodid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proddesc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prodcost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prodprice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Animal photography kit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725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Camera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102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Camera case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103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70-210 zoom lens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104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28-85 zoom lens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Photographer’s vest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106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Lens cleaning cloth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1.25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107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Tripod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108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 GB  SDHC memory card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30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Osaka" pitchFamily="-109" charset="-128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577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One to One</a:t>
            </a: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Label 1:1 relationship—the descriptor</a:t>
            </a:r>
          </a:p>
          <a:p>
            <a:r>
              <a:rPr lang="en-GB" dirty="0"/>
              <a:t>Obvious relationships are not labelled</a:t>
            </a:r>
          </a:p>
        </p:txBody>
      </p:sp>
      <p:pic>
        <p:nvPicPr>
          <p:cNvPr id="7" name="Picture 29" descr="FireLite:Books:Data Management:6e:Art PNG:06-1-and-1.png">
            <a:extLst>
              <a:ext uri="{FF2B5EF4-FFF2-40B4-BE49-F238E27FC236}">
                <a16:creationId xmlns="" xmlns:a16="http://schemas.microsoft.com/office/drawing/2014/main" id="{7C33EF1E-0C1A-454C-ACC0-A0425922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1772616" y="3276600"/>
            <a:ext cx="5649567" cy="2209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05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Recap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Introduced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Recursive Relationship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Self-referential constraint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Recursive Join</a:t>
            </a:r>
          </a:p>
        </p:txBody>
      </p:sp>
    </p:spTree>
    <p:extLst>
      <p:ext uri="{BB962C8B-B14F-4D97-AF65-F5344CB8AC3E}">
        <p14:creationId xmlns:p14="http://schemas.microsoft.com/office/powerpoint/2010/main" val="2356636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46100" y="1689100"/>
            <a:ext cx="8102600" cy="453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68313" indent="-29527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3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1pPr>
            <a:lvl2pPr marL="865188" indent="-2936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6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2pPr>
            <a:lvl3pPr marL="1271588" indent="-2936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4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3pPr>
            <a:lvl4pPr marL="1677988" indent="-2936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4pPr>
            <a:lvl5pPr marL="2084388" indent="-2936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5pPr>
            <a:lvl6pPr marL="2541588" indent="-293688" algn="l" rtl="0" fontAlgn="base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6pPr>
            <a:lvl7pPr marL="2998788" indent="-293688" algn="l" rtl="0" fontAlgn="base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7pPr>
            <a:lvl8pPr marL="3455988" indent="-293688" algn="l" rtl="0" fontAlgn="base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8pPr>
            <a:lvl9pPr marL="3913188" indent="-293688" algn="l" rtl="0" fontAlgn="base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9pPr>
          </a:lstStyle>
          <a:p>
            <a:r>
              <a:rPr lang="en-US" dirty="0">
                <a:effectLst/>
              </a:rPr>
              <a:t>Data Modeling (7)</a:t>
            </a:r>
            <a:endParaRPr lang="en-US" sz="2400" dirty="0">
              <a:effectLst/>
            </a:endParaRPr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Next Class</a:t>
            </a:r>
          </a:p>
        </p:txBody>
      </p:sp>
      <p:pic>
        <p:nvPicPr>
          <p:cNvPr id="7" name="Picture 5" descr="FireLite:Books:Data Management:6e:Art PNG:03-share with identifier.png">
            <a:extLst>
              <a:ext uri="{FF2B5EF4-FFF2-40B4-BE49-F238E27FC236}">
                <a16:creationId xmlns="" xmlns:a16="http://schemas.microsoft.com/office/drawing/2014/main" id="{01F42F8E-FCF6-F747-BA2D-53A6C12C7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584327"/>
            <a:ext cx="1153932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7" descr="FireLite:Books:Data Management:6e:Art PNG:04-nation-stock.png">
            <a:extLst>
              <a:ext uri="{FF2B5EF4-FFF2-40B4-BE49-F238E27FC236}">
                <a16:creationId xmlns="" xmlns:a16="http://schemas.microsoft.com/office/drawing/2014/main" id="{E2488B80-ED02-EB42-8803-18B116C01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3962400" y="2624572"/>
            <a:ext cx="2743200" cy="1388917"/>
          </a:xfrm>
          <a:prstGeom prst="rect">
            <a:avLst/>
          </a:prstGeom>
          <a:noFill/>
        </p:spPr>
      </p:pic>
      <p:pic>
        <p:nvPicPr>
          <p:cNvPr id="9" name="Picture 72" descr="FireLite:Books:Data Management:6e:Art PNG:05-sale-item.png">
            <a:extLst>
              <a:ext uri="{FF2B5EF4-FFF2-40B4-BE49-F238E27FC236}">
                <a16:creationId xmlns="" xmlns:a16="http://schemas.microsoft.com/office/drawing/2014/main" id="{42DB9525-183B-4F47-8049-145483E5A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4"/>
          <a:srcRect/>
          <a:stretch>
            <a:fillRect/>
          </a:stretch>
        </p:blipFill>
        <p:spPr bwMode="auto">
          <a:xfrm>
            <a:off x="2286000" y="4165889"/>
            <a:ext cx="4305300" cy="1157849"/>
          </a:xfrm>
          <a:prstGeom prst="rect">
            <a:avLst/>
          </a:prstGeom>
          <a:noFill/>
        </p:spPr>
      </p:pic>
      <p:pic>
        <p:nvPicPr>
          <p:cNvPr id="10" name="Picture 29" descr="FireLite:Books:Data Management:6e:Art PNG:06-1-and-1.png">
            <a:extLst>
              <a:ext uri="{FF2B5EF4-FFF2-40B4-BE49-F238E27FC236}">
                <a16:creationId xmlns="" xmlns:a16="http://schemas.microsoft.com/office/drawing/2014/main" id="{6A2A1CC2-510D-C040-94F7-5BACB0EE5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4"/>
          <a:srcRect/>
          <a:stretch>
            <a:fillRect/>
          </a:stretch>
        </p:blipFill>
        <p:spPr bwMode="auto">
          <a:xfrm>
            <a:off x="2895600" y="5476138"/>
            <a:ext cx="3287463" cy="1285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1122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Recursive</a:t>
            </a: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Relates an entity to itself and need a label</a:t>
            </a:r>
          </a:p>
        </p:txBody>
      </p:sp>
      <p:pic>
        <p:nvPicPr>
          <p:cNvPr id="5" name="Picture 80" descr="FireLite:Books:Data Management:5e:Art:Slides art:6-recursive 1-and-m.png">
            <a:extLst>
              <a:ext uri="{FF2B5EF4-FFF2-40B4-BE49-F238E27FC236}">
                <a16:creationId xmlns="" xmlns:a16="http://schemas.microsoft.com/office/drawing/2014/main" id="{7BE9E062-F100-1B4C-A824-4FAC55225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1234188" y="2895600"/>
            <a:ext cx="6726424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1899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Mapping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B95B87-ED12-B14B-9B3B-65BA9FF9B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Usual rules apply</a:t>
            </a:r>
          </a:p>
          <a:p>
            <a:pPr>
              <a:lnSpc>
                <a:spcPct val="90000"/>
              </a:lnSpc>
            </a:pPr>
            <a:r>
              <a:rPr lang="en-GB" dirty="0"/>
              <a:t>Where to place FK in 1:1 relationship</a:t>
            </a:r>
          </a:p>
          <a:p>
            <a:pPr lvl="1">
              <a:lnSpc>
                <a:spcPct val="90000"/>
              </a:lnSpc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DEPT, EMP, or DEPT and EMP?</a:t>
            </a:r>
          </a:p>
          <a:p>
            <a:pPr>
              <a:lnSpc>
                <a:spcPct val="90000"/>
              </a:lnSpc>
            </a:pPr>
            <a:r>
              <a:rPr lang="en-GB" dirty="0">
                <a:cs typeface="Consolas" panose="020B0609020204030204" pitchFamily="49" charset="0"/>
              </a:rPr>
              <a:t>Entity gets an additional column for the FK in recursive relationship—need new name</a:t>
            </a:r>
          </a:p>
        </p:txBody>
      </p:sp>
      <p:pic>
        <p:nvPicPr>
          <p:cNvPr id="6" name="Picture 80" descr="FireLite:Books:Data Management:5e:Art:Slides art:6-recursive 1-and-m.png">
            <a:extLst>
              <a:ext uri="{FF2B5EF4-FFF2-40B4-BE49-F238E27FC236}">
                <a16:creationId xmlns="" xmlns:a16="http://schemas.microsoft.com/office/drawing/2014/main" id="{CDE2824A-E225-1742-9006-FDB9A81D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1234188" y="4572000"/>
            <a:ext cx="6726424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1250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MySQL Workbench</a:t>
            </a:r>
          </a:p>
        </p:txBody>
      </p:sp>
      <p:pic>
        <p:nvPicPr>
          <p:cNvPr id="8" name="Picture 7" descr="06-recursive-1-and-m-wb.png">
            <a:extLst>
              <a:ext uri="{FF2B5EF4-FFF2-40B4-BE49-F238E27FC236}">
                <a16:creationId xmlns="" xmlns:a16="http://schemas.microsoft.com/office/drawing/2014/main" id="{BCFBFAC9-674D-5A4B-BF80-0CEBAE169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25" y="2286000"/>
            <a:ext cx="702535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49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Define a Table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600200"/>
            <a:ext cx="8102600" cy="4343400"/>
          </a:xfrm>
          <a:solidFill>
            <a:srgbClr val="F2F2F2"/>
          </a:solidFill>
        </p:spPr>
        <p:txBody>
          <a:bodyPr lIns="90487" tIns="44450" rIns="90487" bIns="44450"/>
          <a:lstStyle/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create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table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dept (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deptname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varchar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15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), 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deptfloor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smallint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not null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deptphone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smallint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not null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smallint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not null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	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primary </a:t>
            </a:r>
            <a:r>
              <a:rPr lang="en-US" sz="1600" b="1" dirty="0" smtClean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key</a:t>
            </a:r>
            <a:r>
              <a:rPr lang="en-US" sz="1600" dirty="0" smtClean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deptname</a:t>
            </a:r>
            <a:r>
              <a:rPr lang="en-US" sz="1600" dirty="0" smtClean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));</a:t>
            </a:r>
            <a:endParaRPr lang="en-US" sz="1600" dirty="0"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endParaRPr lang="en-US" sz="1600" b="1" dirty="0">
              <a:solidFill>
                <a:srgbClr val="337023"/>
              </a:solidFill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create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table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1600" dirty="0" smtClean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smallint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empfname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varchar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10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),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empsalary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decimal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7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0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),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deptname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varchar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15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), 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bossno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smallint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primary key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),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constraint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fk_has_dept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foreign key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deptname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references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dept(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deptname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)),</a:t>
            </a:r>
            <a:endParaRPr lang="en-US" sz="2000" b="1" dirty="0">
              <a:solidFill>
                <a:srgbClr val="337023"/>
              </a:solidFill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constraint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fk_has_boss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foreign key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bossno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references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));</a:t>
            </a:r>
            <a:endParaRPr lang="en-US" sz="2000" dirty="0"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eaLnBrk="1" hangingPunct="1">
              <a:spcBef>
                <a:spcPts val="0"/>
              </a:spcBef>
              <a:buFontTx/>
              <a:buNone/>
            </a:pPr>
            <a:endParaRPr lang="en-US" sz="2000" dirty="0"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</p:txBody>
      </p:sp>
      <p:sp>
        <p:nvSpPr>
          <p:cNvPr id="4" name="AutoShape 8">
            <a:extLst>
              <a:ext uri="{FF2B5EF4-FFF2-40B4-BE49-F238E27FC236}">
                <a16:creationId xmlns="" xmlns:a16="http://schemas.microsoft.com/office/drawing/2014/main" id="{012671A7-EAD1-1644-AF66-BF1E5DD1E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752599"/>
            <a:ext cx="2590800" cy="3098721"/>
          </a:xfrm>
          <a:prstGeom prst="foldedCorner">
            <a:avLst>
              <a:gd name="adj" fmla="val 12500"/>
            </a:avLst>
          </a:prstGeom>
          <a:solidFill>
            <a:srgbClr val="FFFF66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+mn-lt"/>
              </a:rPr>
              <a:t>There is not foreign key constraint for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+mn-lt"/>
              </a:rPr>
              <a:t>empno</a:t>
            </a:r>
            <a:r>
              <a:rPr lang="en-US" sz="1600" dirty="0">
                <a:solidFill>
                  <a:srgbClr val="000000"/>
                </a:solidFill>
                <a:effectLst/>
                <a:latin typeface="+mn-lt"/>
              </a:rPr>
              <a:t> in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+mn-lt"/>
              </a:rPr>
              <a:t>dept</a:t>
            </a:r>
            <a:r>
              <a:rPr lang="en-US" sz="1600" dirty="0">
                <a:solidFill>
                  <a:srgbClr val="000000"/>
                </a:solidFill>
                <a:effectLst/>
                <a:latin typeface="+mn-lt"/>
              </a:rPr>
              <a:t>, because it requires the matching primary key in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+mn-lt"/>
              </a:rPr>
              <a:t>emp</a:t>
            </a:r>
            <a:r>
              <a:rPr lang="en-US" sz="160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1600" smtClean="0">
                <a:solidFill>
                  <a:srgbClr val="000000"/>
                </a:solidFill>
                <a:effectLst/>
                <a:latin typeface="+mn-lt"/>
              </a:rPr>
              <a:t>to exist</a:t>
            </a:r>
            <a:r>
              <a:rPr lang="en-US" sz="1600" dirty="0">
                <a:solidFill>
                  <a:srgbClr val="000000"/>
                </a:solidFill>
                <a:effectLst/>
                <a:latin typeface="+mn-lt"/>
              </a:rPr>
              <a:t>. However, the matching foreign key in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+mn-lt"/>
              </a:rPr>
              <a:t>emp</a:t>
            </a:r>
            <a:r>
              <a:rPr lang="en-US" sz="1600" dirty="0">
                <a:solidFill>
                  <a:srgbClr val="000000"/>
                </a:solidFill>
                <a:effectLst/>
                <a:latin typeface="+mn-lt"/>
              </a:rPr>
              <a:t> can't be created until the matching primary key in dept exists.</a:t>
            </a:r>
            <a:r>
              <a:rPr lang="en-US" sz="1600" b="1" dirty="0">
                <a:solidFill>
                  <a:srgbClr val="000000"/>
                </a:solidFill>
                <a:effectLst/>
                <a:latin typeface="+mn-lt"/>
              </a:rPr>
              <a:t> An infinite circle of references.</a:t>
            </a:r>
            <a:endParaRPr lang="en-US" sz="1600" dirty="0">
              <a:solidFill>
                <a:srgbClr val="000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1434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Insert Rows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600200"/>
            <a:ext cx="8102600" cy="4343400"/>
          </a:xfrm>
          <a:solidFill>
            <a:srgbClr val="F2F2F2"/>
          </a:solidFill>
        </p:spPr>
        <p:txBody>
          <a:bodyPr lIns="90487" tIns="44450" rIns="90487" bIns="44450"/>
          <a:lstStyle/>
          <a:p>
            <a:pPr eaLnBrk="1" hangingPunct="1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insert into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empno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empfname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empsalary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deptname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values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'Alice',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75000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'Management'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insert into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values 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'Ned',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45000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'Management'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insert into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values 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'Andrew',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25000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'Marketing'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insert into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values 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'Clare',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22000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'Marketing'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insert into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values 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'Todd',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38000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'Accounting'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insert into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values 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6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'Nancy',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22000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'Accounting'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insert into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values 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'Brier',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43000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'Purchasing'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insert into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values 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'Sarah',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56000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'Purchasing'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insert into </a:t>
            </a:r>
            <a:r>
              <a:rPr lang="en-US" sz="20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values 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'Sophie',</a:t>
            </a:r>
            <a:r>
              <a:rPr lang="en-US" sz="20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35000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2000" dirty="0">
                <a:solidFill>
                  <a:srgbClr val="335980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'Personnel'</a:t>
            </a:r>
            <a:r>
              <a:rPr lang="en-US" sz="20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endParaRPr lang="en-US" sz="2000" dirty="0"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</p:txBody>
      </p:sp>
      <p:sp>
        <p:nvSpPr>
          <p:cNvPr id="4" name="AutoShape 8">
            <a:extLst>
              <a:ext uri="{FF2B5EF4-FFF2-40B4-BE49-F238E27FC236}">
                <a16:creationId xmlns="" xmlns:a16="http://schemas.microsoft.com/office/drawing/2014/main" id="{012671A7-EAD1-1644-AF66-BF1E5DD1E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127248"/>
            <a:ext cx="2590800" cy="663952"/>
          </a:xfrm>
          <a:prstGeom prst="foldedCorner">
            <a:avLst>
              <a:gd name="adj" fmla="val 12500"/>
            </a:avLst>
          </a:prstGeom>
          <a:solidFill>
            <a:srgbClr val="FFFF66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+mn-lt"/>
              </a:rPr>
              <a:t>Order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600" dirty="0">
                <a:solidFill>
                  <a:srgbClr val="000000"/>
                </a:solidFill>
                <a:effectLst/>
                <a:latin typeface="+mn-lt"/>
              </a:rPr>
              <a:t>s to avoid referential integrity issues</a:t>
            </a:r>
          </a:p>
        </p:txBody>
      </p:sp>
    </p:spTree>
    <p:extLst>
      <p:ext uri="{BB962C8B-B14F-4D97-AF65-F5344CB8AC3E}">
        <p14:creationId xmlns:p14="http://schemas.microsoft.com/office/powerpoint/2010/main" val="1127986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Query 1:1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=""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List the salary of each department’s boss</a:t>
            </a:r>
          </a:p>
          <a:p>
            <a:pPr marL="173038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F512F39-E501-2B41-8D6B-A7BC3BDF5E43}"/>
              </a:ext>
            </a:extLst>
          </p:cNvPr>
          <p:cNvSpPr/>
          <p:nvPr/>
        </p:nvSpPr>
        <p:spPr>
          <a:xfrm>
            <a:off x="524132" y="2438400"/>
            <a:ext cx="8153400" cy="163121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empfname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deptname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empsalary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 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dept);</a:t>
            </a:r>
          </a:p>
          <a:p>
            <a:pPr algn="l"/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empfname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deptname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empsalary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dept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dept.empno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emp.empno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;</a:t>
            </a:r>
          </a:p>
        </p:txBody>
      </p:sp>
      <p:graphicFrame>
        <p:nvGraphicFramePr>
          <p:cNvPr id="7" name="Group 151">
            <a:extLst>
              <a:ext uri="{FF2B5EF4-FFF2-40B4-BE49-F238E27FC236}">
                <a16:creationId xmlns="" xmlns:a16="http://schemas.microsoft.com/office/drawing/2014/main" id="{9E34EBFA-E666-3346-96FB-A16A7CE39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897154"/>
              </p:ext>
            </p:extLst>
          </p:nvPr>
        </p:nvGraphicFramePr>
        <p:xfrm>
          <a:off x="2647950" y="4419600"/>
          <a:ext cx="3898900" cy="19827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89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empfname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deptname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empsalary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Alice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Management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Ned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Marketing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45000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Todd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Accounting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38000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Brier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Purchasing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43000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Sophie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Personnel &amp; PR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35000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305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">
      <a:dk1>
        <a:srgbClr val="44422C"/>
      </a:dk1>
      <a:lt1>
        <a:srgbClr val="BBBDD3"/>
      </a:lt1>
      <a:dk2>
        <a:srgbClr val="000000"/>
      </a:dk2>
      <a:lt2>
        <a:srgbClr val="4C4C4C"/>
      </a:lt2>
      <a:accent1>
        <a:srgbClr val="094B67"/>
      </a:accent1>
      <a:accent2>
        <a:srgbClr val="333399"/>
      </a:accent2>
      <a:accent3>
        <a:srgbClr val="DADBE6"/>
      </a:accent3>
      <a:accent4>
        <a:srgbClr val="393724"/>
      </a:accent4>
      <a:accent5>
        <a:srgbClr val="AAB1B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44422C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0"/>
            <a:cs typeface="ヒラギノ明朝 ProN W3" charset="0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44422C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0"/>
            <a:cs typeface="ヒラギノ明朝 ProN W3" charset="0"/>
            <a:sym typeface="Hoefler Tex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12811</TotalTime>
  <Pages>0</Pages>
  <Words>1430</Words>
  <Characters>0</Characters>
  <Application>Microsoft Office PowerPoint</Application>
  <PresentationFormat>On-screen Show (4:3)</PresentationFormat>
  <Lines>0</Lines>
  <Paragraphs>911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ＭＳ Ｐゴシック</vt:lpstr>
      <vt:lpstr>Arial</vt:lpstr>
      <vt:lpstr>Calibri</vt:lpstr>
      <vt:lpstr>Consolas</vt:lpstr>
      <vt:lpstr>Helvetica</vt:lpstr>
      <vt:lpstr>Hoefler Text</vt:lpstr>
      <vt:lpstr>Osaka</vt:lpstr>
      <vt:lpstr>Times</vt:lpstr>
      <vt:lpstr>ヒラギノ明朝 ProN W3</vt:lpstr>
      <vt:lpstr>ヒラギノ角ゴ ProN W3</vt:lpstr>
      <vt:lpstr>Title &amp; Bullets</vt:lpstr>
      <vt:lpstr>One to One and Recursive  MSBA BAN 6020 Data Management</vt:lpstr>
      <vt:lpstr>Organization Chart</vt:lpstr>
      <vt:lpstr>One to One</vt:lpstr>
      <vt:lpstr>Recursive</vt:lpstr>
      <vt:lpstr>Mapping Database</vt:lpstr>
      <vt:lpstr>MySQL Workbench</vt:lpstr>
      <vt:lpstr>Define a Table</vt:lpstr>
      <vt:lpstr>Insert Rows</vt:lpstr>
      <vt:lpstr>Query 1:1</vt:lpstr>
      <vt:lpstr>Recursive Join</vt:lpstr>
      <vt:lpstr>Query Recursive</vt:lpstr>
      <vt:lpstr>Query Recursive</vt:lpstr>
      <vt:lpstr>Query Recursive</vt:lpstr>
      <vt:lpstr>Recursive Template</vt:lpstr>
      <vt:lpstr>Exercise</vt:lpstr>
      <vt:lpstr>Note to Carolina</vt:lpstr>
      <vt:lpstr>One to One Recursive</vt:lpstr>
      <vt:lpstr>Mapping Database</vt:lpstr>
      <vt:lpstr>Exercise</vt:lpstr>
      <vt:lpstr>Query 1:1 Recursive</vt:lpstr>
      <vt:lpstr>Query 1:1 Recursive</vt:lpstr>
      <vt:lpstr>Query 1:1 Recursive</vt:lpstr>
      <vt:lpstr>Query 1:1 Recursive</vt:lpstr>
      <vt:lpstr>Exercises</vt:lpstr>
      <vt:lpstr>Many to Many Recursive</vt:lpstr>
      <vt:lpstr>Many to Many Recursive</vt:lpstr>
      <vt:lpstr>Mapping Database</vt:lpstr>
      <vt:lpstr>Query M:M Recursive</vt:lpstr>
      <vt:lpstr>Query M:M Recursive</vt:lpstr>
      <vt:lpstr>Recap</vt:lpstr>
      <vt:lpstr>Next Class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</dc:creator>
  <cp:keywords/>
  <dc:description/>
  <cp:lastModifiedBy>Salge, Carolina A.</cp:lastModifiedBy>
  <cp:revision>584</cp:revision>
  <dcterms:modified xsi:type="dcterms:W3CDTF">2019-11-11T18:06:37Z</dcterms:modified>
</cp:coreProperties>
</file>